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6" r:id="rId5"/>
    <p:sldId id="272" r:id="rId6"/>
    <p:sldId id="257" r:id="rId7"/>
    <p:sldId id="274" r:id="rId8"/>
    <p:sldId id="258" r:id="rId9"/>
    <p:sldId id="259" r:id="rId10"/>
    <p:sldId id="260" r:id="rId11"/>
    <p:sldId id="261" r:id="rId12"/>
    <p:sldId id="262" r:id="rId13"/>
    <p:sldId id="263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7" r:id="rId22"/>
    <p:sldId id="273" r:id="rId23"/>
    <p:sldId id="275" r:id="rId24"/>
    <p:sldId id="276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7B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7DB723-4937-4405-B8AF-FD487D6AF740}" v="193" dt="2023-01-16T13:07:10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1D4C2-6E8E-4647-8665-9419521F92DC}" type="datetimeFigureOut">
              <a:rPr lang="ru-RU" smtClean="0"/>
              <a:t>26.01.2023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7A0EE-82A5-4C54-9623-B635A6D9BF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881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16B7A-89C0-9E65-8CB5-748715E08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41C67F-6574-4F78-5CBA-72BB0C323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357399-BE32-83B2-C007-808CA0A12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209BD-68AE-4E26-AE61-534C85475936}" type="datetime1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FA0E5E-F021-16CC-54CB-50BCF51F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FB5E50-238C-176A-16ED-D8E7DDE5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84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FF2633-C08A-204B-FA48-22DBEEA6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A03C32-A35D-1D51-05D5-A4D7B961E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FBD5E3-49B9-C9FA-B3D1-50C0FF097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4EED-23E4-4461-BE6F-78BDBE4E05FA}" type="datetime1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6B986E-1BF8-D4B1-F0FB-A018B51D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2F5F1A-ED51-D4B9-4DFA-DF29205E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877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F4FEFED-0BD6-4201-7EF2-F63AA949DC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A0BCDD-3399-07E5-EEFF-F44A71B00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E4A909-42C9-7952-3481-2BA8C4AB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B530-B77B-40DC-AD6E-7565BED74415}" type="datetime1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DD5C81-BED7-3117-0A4F-C4DA8D388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965396-42DF-CB20-B1A3-82C52AA60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06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6EC7B0-7D3E-DDE3-4396-95FC35AE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BD674F-789D-B181-81BC-DFB51D7BC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D97A84-9FD8-FF8B-BD8E-B1BD0C88E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1B588-ACED-4464-B137-91A06C34EB6F}" type="datetime1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C5BCEE-7958-4E50-2FA3-B73E646EB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4249E8-921D-3B97-D521-F25C3EC4D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40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75A54-BA43-1634-064A-C7D8F838F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1AA4C9-EEC0-44B0-0680-00A5E3BD3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C2ABDE-6496-72CF-069C-9A5D948EB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C93C-B78D-48F4-A174-9F1C44D1471A}" type="datetime1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953F27-5469-B643-A821-E190C019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3D376F-5118-D5D5-47A4-2AB7B5AF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41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620D6-10C1-7E7A-2D2E-EABEDAF5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BCF717-4E6C-860F-91EE-FFC8BF341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E87A5F-6847-7E0F-1276-CB9EE9531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0DB159-3E9A-84D8-D46B-2AE8F2EFD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99505-C1DD-4F5F-A7CF-D7018DBCA6F4}" type="datetime1">
              <a:rPr lang="ru-RU" smtClean="0"/>
              <a:t>26.01.2023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B71CB9-3B0A-CE05-994E-E914A10A0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3AACCF-48EB-EED6-845A-6EF909EA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8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E2A31-B010-1233-64F5-0335080A8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0E798A-2DEC-4E16-3DEA-684C4881C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550E33-410F-5713-8CE2-DBE702B50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13A24D-0105-6CCC-5D9D-04BD3F464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5BE337-16EC-7D4A-DFFF-72E787B2C1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2EE6B36-0384-0480-2EBC-308E1DBBB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30E-AFB0-47BC-BA2D-C92AF2E16394}" type="datetime1">
              <a:rPr lang="ru-RU" smtClean="0"/>
              <a:t>26.01.2023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0A81CDE-1664-3E05-ADD2-B4D45AD7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9B70781-4FDC-5063-5E76-4BE3878DA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95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6ED139-986D-9DCC-6066-12067586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DA0EF97-D26F-79FA-9ED0-3B797D582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D31F-6E52-4267-95BF-D00002FC72D1}" type="datetime1">
              <a:rPr lang="ru-RU" smtClean="0"/>
              <a:t>26.01.2023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06EAB6B-D141-C9CE-475D-11CD1548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735890-9CA3-D790-DA2C-5CD73562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03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CD72171-4B0B-0C5D-B063-C1EC14AEE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7A1A-8AB0-47D4-8F33-99FB134D2BB5}" type="datetime1">
              <a:rPr lang="ru-RU" smtClean="0"/>
              <a:t>26.01.2023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7BC8596-74C6-CD2E-558F-A225B07B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4D76C7-E65E-3232-148F-7F885DC3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71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CDC4A6-9D70-169E-1E7A-8080F8CC4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0FAE67-1475-2C30-25C7-F05D0C96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A69ABF-8938-D90F-4C15-C196F59A4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0C3EC2-2D58-CE8E-6ED5-FB97E63D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9C480-0967-4E25-B66B-74CC31EE9A5D}" type="datetime1">
              <a:rPr lang="ru-RU" smtClean="0"/>
              <a:t>26.01.2023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BABEF4-A1CB-6BF1-D201-73A82A96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F7E428-A9DC-33B2-FEC6-0A2C7FAD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720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4BBED-C021-3C7F-0D19-53363DF7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AE8EFF2-05EA-D405-935C-3E8E1B668E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552352-8323-CB58-8F8B-769B5C1C4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D2D48C-EC62-AD59-247C-6B272BDD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D265C-766B-4F5E-8C5A-C191EAC7564B}" type="datetime1">
              <a:rPr lang="ru-RU" smtClean="0"/>
              <a:t>26.01.2023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477B69-921E-C3F0-F081-061E10393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9891174-B72A-F216-EEE5-1E68F8A8A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569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538E05-9748-FBDC-89B5-B39E31CA9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18A424-1224-C251-2616-6F2678385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A53A67-62DB-D25A-8A70-2FBF9521B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A4BA9-8341-4AB5-9888-20AF78E00852}" type="datetime1">
              <a:rPr lang="ru-RU" smtClean="0"/>
              <a:t>26.01.2023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E2C24B-1955-1A1A-D8C7-73E3BC145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3D6F5C-878D-4F00-49D7-D312774C5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64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eerc.ifmo.ru/wiki/index.php?title=%D0%A1%D0%B6%D0%B0%D1%82%D0%BE%D0%B5_%D1%81%D1%83%D1%84%D1%84%D0%B8%D0%BA%D1%81%D0%BD%D0%BE%D0%B5_%D0%B4%D0%B5%D1%80%D0%B5%D0%B2%D0%BE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lonelywh1te/ukkonen-algorith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suffix-tree-application-1-substring-check/" TargetMode="External"/><Relationship Id="rId13" Type="http://schemas.openxmlformats.org/officeDocument/2006/relationships/hyperlink" Target="https://www.youtube.com/watch?v=aPRqocoBsFQ&amp;ab_channel=TusharRoy-CodingMadeSimple" TargetMode="External"/><Relationship Id="rId3" Type="http://schemas.openxmlformats.org/officeDocument/2006/relationships/hyperlink" Target="https://vk.cc/cj1OgK" TargetMode="External"/><Relationship Id="rId7" Type="http://schemas.openxmlformats.org/officeDocument/2006/relationships/hyperlink" Target="https://en.wikipedia.org/wiki/Ukkonen%27s_algorithm" TargetMode="External"/><Relationship Id="rId12" Type="http://schemas.openxmlformats.org/officeDocument/2006/relationships/hyperlink" Target="https://www.youtube.com/watch?v=C10HoshM_DA&amp;ab_channel=PavelMavrin" TargetMode="External"/><Relationship Id="rId17" Type="http://schemas.openxmlformats.org/officeDocument/2006/relationships/image" Target="../media/image6.png"/><Relationship Id="rId2" Type="http://schemas.openxmlformats.org/officeDocument/2006/relationships/hyperlink" Target="https://habr.com/ru/post/258121/" TargetMode="External"/><Relationship Id="rId16" Type="http://schemas.openxmlformats.org/officeDocument/2006/relationships/hyperlink" Target="http://www.proteus2001.narod.ru/gen/txt/10/ukk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9452701/ukkonens-suffix-tree-algorithm-in-plain-english/9513423#9513423" TargetMode="External"/><Relationship Id="rId11" Type="http://schemas.openxmlformats.org/officeDocument/2006/relationships/hyperlink" Target="https://www.cs.cmu.edu/afs/cs/project/pscico-guyb/realworld/www/slidesF06/cmuonly/gusfield.pdf" TargetMode="External"/><Relationship Id="rId5" Type="http://schemas.openxmlformats.org/officeDocument/2006/relationships/hyperlink" Target="http://brenden.github.io/ukkonen-animation/" TargetMode="External"/><Relationship Id="rId15" Type="http://schemas.openxmlformats.org/officeDocument/2006/relationships/hyperlink" Target="https://www.hse.ru/data/2013/02/17/1308149995/%D0%9E%D0%B1%D0%BE%D0%B1%D1%89%D0%B5%D0%BD%D0%BD%D1%8B%D0%B5%20%D0%90%D0%BD%D0%BD%D0%BE%D1%82%D0%B8%D1%80%D0%BE%D0%B2%D0%B0%D0%BD%D0%BD%D1%8B%D0%B5%20%D0%A1%D1%83%D1%84%D1%84%D0%B8%D0%BA%D1%81%D0%BD%D1%8B%D0%B5%20%D0%94%D0%B5%D1%80..%D0%BE%D0%B1%D0%B5%D0%BD%D0%BD%D0%BE%D1%81%D1%82%D0%B8%20%D1%80%D0%B5%D0%B0%D0%BB%D0%B8%D0%B7%D0%B0%D1%86%D0%B8%D0%B8%20%28%D0%94%D1%83%D0%B1%D0%BE%D0%B2%20%D0%9C.%29.pdf" TargetMode="External"/><Relationship Id="rId10" Type="http://schemas.openxmlformats.org/officeDocument/2006/relationships/hyperlink" Target="https://www.codingninjas.com/codestudio/library/suffix-tree-ukkonens-algorithm" TargetMode="External"/><Relationship Id="rId4" Type="http://schemas.openxmlformats.org/officeDocument/2006/relationships/hyperlink" Target="https://www.youtube.com/watch?v=WjzR1eFbAeo&amp;t=1328s&amp;ab_channel=PavelMavrin" TargetMode="External"/><Relationship Id="rId9" Type="http://schemas.openxmlformats.org/officeDocument/2006/relationships/hyperlink" Target="https://www.youtube.com/watch?v=OT5CigmVfh0&amp;ab_channel=%E8%9C%BB%E8%9B%89" TargetMode="External"/><Relationship Id="rId14" Type="http://schemas.openxmlformats.org/officeDocument/2006/relationships/hyperlink" Target="https://users.math-cs.spbu.ru/~okhotin/teaching/tcs2_2019/okhotin_tcs2alg_2019_l3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09FC6-257D-9472-D714-975D41DAC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7600" y="2800261"/>
            <a:ext cx="5793117" cy="628739"/>
          </a:xfrm>
        </p:spPr>
        <p:txBody>
          <a:bodyPr>
            <a:noAutofit/>
          </a:bodyPr>
          <a:lstStyle/>
          <a:p>
            <a:r>
              <a:rPr lang="ru-RU" sz="4000" dirty="0">
                <a:latin typeface="Bahnschrift" panose="020B0502040204020203" pitchFamily="34" charset="0"/>
                <a:ea typeface="MS UI Gothic" panose="020B0600070205080204" pitchFamily="34" charset="-128"/>
              </a:rPr>
              <a:t>Алгоритм Укконена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262C42B-5629-D4DA-3A9F-650D5D130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4601" y="3457864"/>
            <a:ext cx="3321170" cy="628739"/>
          </a:xfrm>
        </p:spPr>
        <p:txBody>
          <a:bodyPr>
            <a:normAutofit/>
          </a:bodyPr>
          <a:lstStyle/>
          <a:p>
            <a:pPr algn="r"/>
            <a:r>
              <a:rPr lang="ru-RU" sz="1400" dirty="0">
                <a:latin typeface="Bahnschrift" panose="020B0502040204020203" pitchFamily="34" charset="0"/>
              </a:rPr>
              <a:t>Студент Берегалов Артём Сергеевич</a:t>
            </a:r>
          </a:p>
          <a:p>
            <a:pPr algn="r"/>
            <a:r>
              <a:rPr lang="ru-RU" sz="1400" dirty="0">
                <a:latin typeface="Bahnschrift" panose="020B0502040204020203" pitchFamily="34" charset="0"/>
              </a:rPr>
              <a:t>Гр. Б9121-09.03.03пикд</a:t>
            </a:r>
          </a:p>
          <a:p>
            <a:pPr algn="r"/>
            <a:endParaRPr lang="ru-RU" sz="1400" dirty="0">
              <a:latin typeface="Bahnschrift" panose="020B0502040204020203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FF8E68-F571-49FA-2DAB-EBD6D5BFA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" y="40475"/>
            <a:ext cx="5440218" cy="6739887"/>
          </a:xfrm>
          <a:prstGeom prst="rect">
            <a:avLst/>
          </a:prstGeom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15CB6CC3-83A6-2BA4-3AED-194DAAA4F35F}"/>
              </a:ext>
            </a:extLst>
          </p:cNvPr>
          <p:cNvSpPr txBox="1">
            <a:spLocks/>
          </p:cNvSpPr>
          <p:nvPr/>
        </p:nvSpPr>
        <p:spPr>
          <a:xfrm>
            <a:off x="10860657" y="6215441"/>
            <a:ext cx="585114" cy="2716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400" dirty="0">
                <a:latin typeface="Bahnschrift" panose="020B0502040204020203" pitchFamily="34" charset="0"/>
              </a:rPr>
              <a:t>2023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926FEA-18FD-0171-B299-E9327990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73373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A55AFD-C6BB-6827-70A7-54BE282448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203" y="2133083"/>
            <a:ext cx="3925446" cy="35344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без повторений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5A2DEB85-87BE-8078-4DA0-7B6C82CF7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0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47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700D5F-E96C-F142-235C-0D900A514F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573" y="2107574"/>
            <a:ext cx="3500887" cy="32235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</a:t>
            </a:r>
            <a:r>
              <a:rPr lang="ru-RU" sz="3200" b="1" u="sng" dirty="0">
                <a:latin typeface="Bahnschrift" panose="020B0502040204020203" pitchFamily="34" charset="0"/>
              </a:rPr>
              <a:t>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A2C80D03-16F2-E5FC-52A8-6EACE1928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705" y="1238940"/>
            <a:ext cx="8193657" cy="365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Шаги 1-3 были пропущены, так как они аналогичны прошлым слайдам</a:t>
            </a:r>
          </a:p>
        </p:txBody>
      </p:sp>
      <p:sp>
        <p:nvSpPr>
          <p:cNvPr id="9" name="Нижний колонтитул 5">
            <a:extLst>
              <a:ext uri="{FF2B5EF4-FFF2-40B4-BE49-F238E27FC236}">
                <a16:creationId xmlns:a16="http://schemas.microsoft.com/office/drawing/2014/main" id="{8CCCDD41-A06A-380E-53EA-765C7E10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38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1BD060-3328-FA35-7ADA-F999BF4489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947" y="2133454"/>
            <a:ext cx="3578526" cy="32062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CCBC03C9-87A6-0714-FCAD-4ABF9673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2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07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848A0F-E700-93A3-B92D-8902D78B4F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2" y="2142079"/>
            <a:ext cx="3500885" cy="31804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87AF38A9-FF9A-8D92-497C-8AFFD1E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3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E04FF78-13B2-6673-C487-8350CE404F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822447" y="2148209"/>
            <a:ext cx="4353402" cy="338994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983BF3-77A7-506C-C2DD-2C02C131F1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1" y="2142079"/>
            <a:ext cx="4225506" cy="3258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D800EE8D-96F5-6142-877A-5722DA77D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4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74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5FE946-A3D0-DC0B-5566-779A80A8E2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317" y="2153959"/>
            <a:ext cx="4373531" cy="33669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A57A5E71-CA01-11A9-6A82-0B48EDE54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5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5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44316B-91DB-143F-BEB2-01139C9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458" y="2174583"/>
            <a:ext cx="4363644" cy="33894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CAA4370F-6E58-06B4-B768-B6B6CDF8D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6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76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086279-BB0C-1933-6F20-35EB7F7CA4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277" y="2170271"/>
            <a:ext cx="4309066" cy="3436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0B72A663-FE5D-9BA9-0663-129D4EA5C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7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8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Тестирование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4002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Включает в себя 12 ручных тестов и 100 сгенерированных тестов.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Входные данные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1400" dirty="0">
                <a:latin typeface="Bahnschrift" panose="020B0502040204020203" pitchFamily="34" charset="0"/>
              </a:rPr>
              <a:t>	</a:t>
            </a:r>
            <a:r>
              <a:rPr lang="ru-RU" sz="1400" dirty="0">
                <a:latin typeface="Bahnschrift" panose="020B0502040204020203" pitchFamily="34" charset="0"/>
              </a:rPr>
              <a:t>- строка </a:t>
            </a:r>
            <a:r>
              <a:rPr lang="en-US" sz="1400" dirty="0">
                <a:latin typeface="Bahnschrift" panose="020B0502040204020203" pitchFamily="34" charset="0"/>
              </a:rPr>
              <a:t>s</a:t>
            </a:r>
            <a:endParaRPr lang="ru-RU" sz="1400" dirty="0">
              <a:latin typeface="Bahnschrift" panose="020B0502040204020203" pitchFamily="34" charset="0"/>
            </a:endParaRP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	- подстрока строки </a:t>
            </a:r>
            <a:r>
              <a:rPr lang="en-US" sz="1400" dirty="0">
                <a:latin typeface="Bahnschrift" panose="020B0502040204020203" pitchFamily="34" charset="0"/>
              </a:rPr>
              <a:t>s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1400" dirty="0">
                <a:latin typeface="Bahnschrift" panose="020B0502040204020203" pitchFamily="34" charset="0"/>
              </a:rPr>
              <a:t>	</a:t>
            </a:r>
            <a:r>
              <a:rPr lang="ru-RU" sz="1400" dirty="0">
                <a:latin typeface="Bahnschrift" panose="020B0502040204020203" pitchFamily="34" charset="0"/>
              </a:rPr>
              <a:t>- вхождение подстроки в строку </a:t>
            </a:r>
            <a:r>
              <a:rPr lang="en-US" sz="1400" dirty="0">
                <a:latin typeface="Bahnschrift" panose="020B0502040204020203" pitchFamily="34" charset="0"/>
              </a:rPr>
              <a:t>s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Выходные данные</a:t>
            </a:r>
            <a:r>
              <a:rPr lang="en-US" sz="1400" dirty="0">
                <a:latin typeface="Bahnschrift" panose="020B0502040204020203" pitchFamily="34" charset="0"/>
              </a:rPr>
              <a:t>: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1400" dirty="0">
                <a:latin typeface="Bahnschrift" panose="020B0502040204020203" pitchFamily="34" charset="0"/>
              </a:rPr>
              <a:t>	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1400" dirty="0">
                <a:latin typeface="Bahnschrift" panose="020B0502040204020203" pitchFamily="34" charset="0"/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0B72A663-FE5D-9BA9-0663-129D4EA5C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7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6639996-22CF-9CAB-47E4-BBEF233E4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358" y="3229066"/>
            <a:ext cx="2095792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74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9773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Анализ времени работы построения дерева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AC4F00E-4049-3F7B-E252-CAD371CE178D}"/>
              </a:ext>
            </a:extLst>
          </p:cNvPr>
          <p:cNvSpPr txBox="1">
            <a:spLocks/>
          </p:cNvSpPr>
          <p:nvPr/>
        </p:nvSpPr>
        <p:spPr>
          <a:xfrm>
            <a:off x="838200" y="1664899"/>
            <a:ext cx="2155167" cy="1299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Использовались строки длиной до </a:t>
            </a:r>
            <a:r>
              <a:rPr lang="en-US" sz="1400" dirty="0">
                <a:latin typeface="Bahnschrift" panose="020B0502040204020203" pitchFamily="34" charset="0"/>
              </a:rPr>
              <a:t>5000</a:t>
            </a:r>
            <a:r>
              <a:rPr lang="ru-RU" sz="1400" dirty="0">
                <a:latin typeface="Bahnschrift" panose="020B0502040204020203" pitchFamily="34" charset="0"/>
              </a:rPr>
              <a:t> символов.</a:t>
            </a:r>
          </a:p>
          <a:p>
            <a:pPr marL="0" indent="0">
              <a:buNone/>
            </a:pPr>
            <a:r>
              <a:rPr lang="ru-RU" sz="1400" dirty="0">
                <a:latin typeface="Bahnschrift" panose="020B0502040204020203" pitchFamily="34" charset="0"/>
              </a:rPr>
              <a:t>Алгоритм работает за линейное время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400" dirty="0">
              <a:latin typeface="Bahnschrift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400" dirty="0">
              <a:latin typeface="Bahnschrift" panose="020B0502040204020203" pitchFamily="34" charset="0"/>
            </a:endParaRPr>
          </a:p>
        </p:txBody>
      </p:sp>
      <p:sp>
        <p:nvSpPr>
          <p:cNvPr id="10" name="Нижний колонтитул 5">
            <a:extLst>
              <a:ext uri="{FF2B5EF4-FFF2-40B4-BE49-F238E27FC236}">
                <a16:creationId xmlns:a16="http://schemas.microsoft.com/office/drawing/2014/main" id="{B0B2790E-3782-0B22-91E8-E816C34F9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8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2221FE-BBF1-A446-24E1-465D5612C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541" y="1522866"/>
            <a:ext cx="6182439" cy="38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4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CB1FB5-613C-0BE5-7DCB-36BAFC590C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03"/>
            <a:ext cx="5440218" cy="673988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FBC72-BBE9-1547-3993-9CA723FD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Об алгоритме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C24DD-90C2-F3AC-A667-8DFAFCAA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448"/>
            <a:ext cx="6882442" cy="883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1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Алгоритм Укконена</a:t>
            </a:r>
            <a:r>
              <a:rPr lang="ru-RU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 (англ. </a:t>
            </a:r>
            <a:r>
              <a:rPr lang="ru-RU" sz="1600" b="0" i="1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Ukkonen's</a:t>
            </a:r>
            <a:r>
              <a:rPr lang="ru-RU" sz="1600" b="0" i="1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ru-RU" sz="1600" b="0" i="1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algorithm</a:t>
            </a:r>
            <a:r>
              <a:rPr lang="ru-RU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) -  построение </a:t>
            </a:r>
            <a:r>
              <a:rPr lang="ru-RU" sz="1600" b="0" i="0" u="none" strike="noStrike" dirty="0">
                <a:solidFill>
                  <a:srgbClr val="0645AD"/>
                </a:solidFill>
                <a:effectLst/>
                <a:latin typeface="Bahnschrift" panose="020B0502040204020203" pitchFamily="34" charset="0"/>
                <a:hlinkClick r:id="rId3" tooltip="Сжатое суффиксное дерево"/>
              </a:rPr>
              <a:t>суффиксного дерева</a:t>
            </a:r>
            <a:r>
              <a:rPr lang="ru-RU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 для заданной строки. 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222222"/>
                </a:solidFill>
                <a:latin typeface="Bahnschrift" panose="020B0502040204020203" pitchFamily="34" charset="0"/>
              </a:rPr>
              <a:t>С</a:t>
            </a:r>
            <a:r>
              <a:rPr lang="ru-RU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оздан Эско Укконеном в 1995 году</a:t>
            </a:r>
            <a:endParaRPr lang="ru-RU" sz="1600" dirty="0">
              <a:latin typeface="Bahnschrift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A1F6EF-F37E-1966-34CD-DD57E9C10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430" y="641170"/>
            <a:ext cx="2150082" cy="3215855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BE60895E-60E6-FBFC-D9C5-28EDD435A576}"/>
              </a:ext>
            </a:extLst>
          </p:cNvPr>
          <p:cNvSpPr txBox="1">
            <a:spLocks/>
          </p:cNvSpPr>
          <p:nvPr/>
        </p:nvSpPr>
        <p:spPr>
          <a:xfrm>
            <a:off x="9770467" y="4017221"/>
            <a:ext cx="1570007" cy="52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100" dirty="0">
                <a:latin typeface="Bahnschrift" panose="020B0502040204020203" pitchFamily="34" charset="0"/>
              </a:rPr>
              <a:t>Эско Укконен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sz="1100" dirty="0">
                <a:latin typeface="Bahnschrift" panose="020B0502040204020203" pitchFamily="34" charset="0"/>
              </a:rPr>
              <a:t>(род. 1950).</a:t>
            </a:r>
            <a:endParaRPr lang="ru-RU" sz="1600" dirty="0">
              <a:latin typeface="Bahnschrif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A630E8-C577-812A-9BFF-ADC0FB608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34640"/>
            <a:ext cx="6788004" cy="27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A3FCCF39-AFD6-0408-5F10-2E6C5A88CB26}"/>
              </a:ext>
            </a:extLst>
          </p:cNvPr>
          <p:cNvSpPr txBox="1">
            <a:spLocks/>
          </p:cNvSpPr>
          <p:nvPr/>
        </p:nvSpPr>
        <p:spPr>
          <a:xfrm>
            <a:off x="664133" y="5906368"/>
            <a:ext cx="4776085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0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Пример построения суффиксного дерева алгоритмом Укконена.</a:t>
            </a:r>
            <a:endParaRPr lang="ru-RU" sz="1000" dirty="0">
              <a:latin typeface="Bahnschrift" panose="020B0502040204020203" pitchFamily="34" charset="0"/>
            </a:endParaRPr>
          </a:p>
        </p:txBody>
      </p:sp>
      <p:sp>
        <p:nvSpPr>
          <p:cNvPr id="12" name="Нижний колонтитул 5">
            <a:extLst>
              <a:ext uri="{FF2B5EF4-FFF2-40B4-BE49-F238E27FC236}">
                <a16:creationId xmlns:a16="http://schemas.microsoft.com/office/drawing/2014/main" id="{82775009-0755-8CD8-FA2C-22796FFDB2D0}"/>
              </a:ext>
            </a:extLst>
          </p:cNvPr>
          <p:cNvSpPr txBox="1">
            <a:spLocks/>
          </p:cNvSpPr>
          <p:nvPr/>
        </p:nvSpPr>
        <p:spPr>
          <a:xfrm>
            <a:off x="4009801" y="61686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2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06920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FBC72-BBE9-1547-3993-9CA723FD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C24DD-90C2-F3AC-A667-8DFAFCAA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9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В ходе изучения алгоритма Укконена было реализовано</a:t>
            </a:r>
            <a:r>
              <a:rPr lang="en-US" sz="1600" dirty="0">
                <a:solidFill>
                  <a:srgbClr val="111111"/>
                </a:solidFill>
                <a:latin typeface="Bahnschrift" panose="020B0502040204020203" pitchFamily="34" charset="0"/>
              </a:rPr>
              <a:t>:</a:t>
            </a:r>
          </a:p>
          <a:p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функция построения дерева</a:t>
            </a:r>
          </a:p>
          <a:p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ф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ункция поиска подстроки</a:t>
            </a:r>
          </a:p>
          <a:p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функция вывода дерева</a:t>
            </a:r>
            <a:endParaRPr lang="en-US" sz="1600" dirty="0">
              <a:solidFill>
                <a:srgbClr val="111111"/>
              </a:solidFill>
              <a:latin typeface="Bahnschrift" panose="020B0502040204020203" pitchFamily="34" charset="0"/>
            </a:endParaRPr>
          </a:p>
          <a:p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тестирующая система</a:t>
            </a:r>
          </a:p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А т</a:t>
            </a: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акже был проведен анализ времени работы алгоритма для строк длиной до </a:t>
            </a:r>
            <a:r>
              <a:rPr lang="en-US" sz="1600" dirty="0">
                <a:solidFill>
                  <a:srgbClr val="111111"/>
                </a:solidFill>
                <a:latin typeface="Bahnschrift" panose="020B0502040204020203" pitchFamily="34" charset="0"/>
              </a:rPr>
              <a:t>5000</a:t>
            </a: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 символов.</a:t>
            </a:r>
          </a:p>
          <a:p>
            <a:pPr marL="0" indent="0">
              <a:buNone/>
            </a:pPr>
            <a:endParaRPr lang="ru-RU" sz="1600" dirty="0">
              <a:solidFill>
                <a:srgbClr val="111111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Реализац</a:t>
            </a: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ия данного алгоритма выложена на </a:t>
            </a:r>
            <a:r>
              <a:rPr lang="en-US" sz="1600" dirty="0">
                <a:solidFill>
                  <a:srgbClr val="111111"/>
                </a:solidFill>
                <a:latin typeface="Bahnschrift" panose="020B0502040204020203" pitchFamily="34" charset="0"/>
                <a:hlinkClick r:id="rId2"/>
              </a:rPr>
              <a:t>github.com</a:t>
            </a:r>
            <a:endParaRPr lang="en-US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0E80FD-D8F4-C862-5F04-1716C3F07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4" name="Нижний колонтитул 5">
            <a:extLst>
              <a:ext uri="{FF2B5EF4-FFF2-40B4-BE49-F238E27FC236}">
                <a16:creationId xmlns:a16="http://schemas.microsoft.com/office/drawing/2014/main" id="{F81D9686-CBFC-9656-3364-0DC29B76B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9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0386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FBC72-BBE9-1547-3993-9CA723FD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C24DD-90C2-F3AC-A667-8DFAFCAA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437"/>
            <a:ext cx="4976003" cy="4351338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Простое </a:t>
            </a:r>
            <a:r>
              <a:rPr lang="ru-RU" sz="11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2"/>
              </a:rPr>
              <a:t>суффиксное</a:t>
            </a:r>
            <a:r>
              <a:rPr lang="ru-RU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2"/>
              </a:rPr>
              <a:t> дерево / </a:t>
            </a:r>
            <a:r>
              <a:rPr lang="ru-RU" sz="11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2"/>
              </a:rPr>
              <a:t>Хабр</a:t>
            </a:r>
            <a:endParaRPr lang="ru-RU" sz="11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Алгоритм </a:t>
            </a:r>
            <a:r>
              <a:rPr lang="ru-RU" sz="11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Укконена</a:t>
            </a:r>
            <a:r>
              <a:rPr lang="ru-RU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3"/>
              </a:rPr>
              <a:t> — </a:t>
            </a:r>
            <a:r>
              <a:rPr lang="ru-RU" sz="11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3"/>
              </a:rPr>
              <a:t>Викиконспекты</a:t>
            </a:r>
            <a:endParaRPr lang="ru-RU" sz="11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1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4"/>
              </a:rPr>
              <a:t>АиСД</a:t>
            </a:r>
            <a:r>
              <a:rPr lang="ru-RU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4"/>
              </a:rPr>
              <a:t> </a:t>
            </a: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4"/>
              </a:rPr>
              <a:t>S03E12. </a:t>
            </a:r>
            <a:r>
              <a:rPr lang="ru-RU" sz="11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4"/>
              </a:rPr>
              <a:t>Суффиксное</a:t>
            </a:r>
            <a:r>
              <a:rPr lang="ru-RU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4"/>
              </a:rPr>
              <a:t> дерево. Алгоритм </a:t>
            </a:r>
            <a:r>
              <a:rPr lang="ru-RU" sz="11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4"/>
              </a:rPr>
              <a:t>Укконена</a:t>
            </a:r>
            <a:endParaRPr lang="ru-RU" sz="11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5"/>
              </a:rPr>
              <a:t>Visualization of </a:t>
            </a:r>
            <a:r>
              <a:rPr lang="en-US" sz="11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5"/>
              </a:rPr>
              <a:t>Ukkonen's</a:t>
            </a: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5"/>
              </a:rPr>
              <a:t> Algorithm</a:t>
            </a:r>
            <a:endParaRPr lang="en-US" sz="11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6"/>
              </a:rPr>
              <a:t>Ukkonen's</a:t>
            </a: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6"/>
              </a:rPr>
              <a:t> suffix tree algorithm in plain English / </a:t>
            </a:r>
            <a:r>
              <a:rPr lang="en-US" sz="11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6"/>
              </a:rPr>
              <a:t>stackoverflow</a:t>
            </a:r>
            <a:endParaRPr lang="en-US" sz="11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7"/>
              </a:rPr>
              <a:t>Ukkonen's</a:t>
            </a: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7"/>
              </a:rPr>
              <a:t> algorithm - Wikipedia</a:t>
            </a:r>
            <a:endParaRPr lang="en-US" sz="11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8"/>
              </a:rPr>
              <a:t>Suffix Tree Application 1 - Substring Check - </a:t>
            </a:r>
            <a:r>
              <a:rPr lang="en-US" sz="11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8"/>
              </a:rPr>
              <a:t>GeeksforGeeks</a:t>
            </a:r>
            <a:endParaRPr lang="en-US" sz="11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9"/>
              </a:rPr>
              <a:t>Linear Time Construction of Suffix Trees with </a:t>
            </a:r>
            <a:r>
              <a:rPr lang="en-US" sz="11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9"/>
              </a:rPr>
              <a:t>Ukkonen's</a:t>
            </a: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9"/>
              </a:rPr>
              <a:t> Algorithm</a:t>
            </a:r>
            <a:endParaRPr lang="en-US" sz="11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10"/>
              </a:rPr>
              <a:t>Suffix Tree-</a:t>
            </a:r>
            <a:r>
              <a:rPr lang="en-US" sz="11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10"/>
              </a:rPr>
              <a:t>Ukkonen's</a:t>
            </a: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10"/>
              </a:rPr>
              <a:t> Algorithm - Coding Ninjas </a:t>
            </a:r>
            <a:r>
              <a:rPr lang="en-US" sz="11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10"/>
              </a:rPr>
              <a:t>CodeStudio</a:t>
            </a:r>
            <a:endParaRPr lang="en-US" sz="11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11"/>
              </a:rPr>
              <a:t>Chapter on suffix trees - CMU School of Computer Science</a:t>
            </a:r>
            <a:endParaRPr lang="en-US" sz="11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12"/>
              </a:rPr>
              <a:t>A&amp;DS S03E13. Suffix Tree. </a:t>
            </a:r>
            <a:r>
              <a:rPr lang="en-US" sz="11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12"/>
              </a:rPr>
              <a:t>Ukkonen's</a:t>
            </a: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12"/>
              </a:rPr>
              <a:t> Algorithm</a:t>
            </a:r>
            <a:endParaRPr lang="en-US" sz="11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13"/>
              </a:rPr>
              <a:t>Suffix Tree using </a:t>
            </a:r>
            <a:r>
              <a:rPr lang="en-US" sz="11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13"/>
              </a:rPr>
              <a:t>Ukkonen's</a:t>
            </a: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13"/>
              </a:rPr>
              <a:t> algorithm</a:t>
            </a:r>
            <a:endParaRPr lang="en-US" sz="11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1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14"/>
              </a:rPr>
              <a:t>Суффиксные</a:t>
            </a:r>
            <a:r>
              <a:rPr lang="ru-RU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14"/>
              </a:rPr>
              <a:t> деревья, алгоритм </a:t>
            </a:r>
            <a:r>
              <a:rPr lang="ru-RU" sz="11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14"/>
              </a:rPr>
              <a:t>Укконена</a:t>
            </a:r>
            <a:r>
              <a:rPr lang="ru-RU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14"/>
              </a:rPr>
              <a:t>. Сжатие данных</a:t>
            </a:r>
            <a:endParaRPr lang="ru-RU" sz="11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15"/>
              </a:rPr>
              <a:t>Обобщенные аннотированные </a:t>
            </a:r>
            <a:r>
              <a:rPr lang="ru-RU" sz="1100" b="0" i="0" u="none" strike="noStrike" dirty="0" err="1">
                <a:solidFill>
                  <a:srgbClr val="C9D1D9"/>
                </a:solidFill>
                <a:effectLst/>
                <a:latin typeface="-apple-system"/>
                <a:hlinkClick r:id="rId15"/>
              </a:rPr>
              <a:t>суффиксные</a:t>
            </a:r>
            <a:r>
              <a:rPr lang="ru-RU" sz="1100" b="0" i="0" u="none" strike="noStrike" dirty="0">
                <a:solidFill>
                  <a:srgbClr val="C9D1D9"/>
                </a:solidFill>
                <a:effectLst/>
                <a:latin typeface="-apple-system"/>
                <a:hlinkClick r:id="rId15"/>
              </a:rPr>
              <a:t> деревья</a:t>
            </a:r>
            <a:endParaRPr lang="ru-RU" sz="11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rgbClr val="C9D1D9"/>
                </a:solidFill>
                <a:latin typeface="-apple-system"/>
                <a:hlinkClick r:id="rId16"/>
              </a:rPr>
              <a:t>Алгоритм </a:t>
            </a:r>
            <a:r>
              <a:rPr lang="ru-RU" sz="1100" dirty="0" err="1">
                <a:solidFill>
                  <a:srgbClr val="C9D1D9"/>
                </a:solidFill>
                <a:latin typeface="-apple-system"/>
                <a:hlinkClick r:id="rId16"/>
              </a:rPr>
              <a:t>Укконена</a:t>
            </a:r>
            <a:r>
              <a:rPr lang="ru-RU" sz="1100" dirty="0">
                <a:solidFill>
                  <a:srgbClr val="C9D1D9"/>
                </a:solidFill>
                <a:latin typeface="-apple-system"/>
                <a:hlinkClick r:id="rId16"/>
              </a:rPr>
              <a:t> на пальцах</a:t>
            </a:r>
            <a:endParaRPr lang="ru-RU" sz="1100" b="0" i="0" dirty="0">
              <a:solidFill>
                <a:srgbClr val="C9D1D9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sz="11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0E80FD-D8F4-C862-5F04-1716C3F07D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004925-6EBA-9003-1FFA-12E8CCEFD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20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95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Вопрос клипарт (69 фото) » Рисунки для срисовки и не только">
            <a:extLst>
              <a:ext uri="{FF2B5EF4-FFF2-40B4-BE49-F238E27FC236}">
                <a16:creationId xmlns:a16="http://schemas.microsoft.com/office/drawing/2014/main" id="{00C4C6B1-08E1-9194-B151-D3F425B763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03099">
            <a:off x="677566" y="683296"/>
            <a:ext cx="2055324" cy="202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 descr="Изображение выглядит как текст, небо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A3BDD6F8-70A5-5325-9AB1-4BF046ACC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80617"/>
            <a:ext cx="6788004" cy="287717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FBC72-BBE9-1547-3993-9CA723FD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Применение алгоритма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C24DD-90C2-F3AC-A667-8DFAFCAA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448"/>
            <a:ext cx="6839309" cy="1228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Первая и самая распространённая задача – поиск подстроки</a:t>
            </a:r>
            <a:endParaRPr lang="en-US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Также можно найти </a:t>
            </a: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н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аибольшую общую подстроку двух или более строк.</a:t>
            </a:r>
            <a:br>
              <a:rPr lang="ru-RU" sz="1600" dirty="0">
                <a:latin typeface="Bahnschrift" panose="020B0502040204020203" pitchFamily="34" charset="0"/>
              </a:rPr>
            </a:br>
            <a:endParaRPr lang="ru-RU" sz="1600" dirty="0">
              <a:latin typeface="Bahnschrift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0E80FD-D8F4-C862-5F04-1716C3F07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7" name="Нижний колонтитул 5">
            <a:extLst>
              <a:ext uri="{FF2B5EF4-FFF2-40B4-BE49-F238E27FC236}">
                <a16:creationId xmlns:a16="http://schemas.microsoft.com/office/drawing/2014/main" id="{C6154919-8346-96D8-E72F-73DE3C8C3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3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187C32DB-E5ED-3F9D-023C-CB7D30052577}"/>
              </a:ext>
            </a:extLst>
          </p:cNvPr>
          <p:cNvSpPr txBox="1">
            <a:spLocks/>
          </p:cNvSpPr>
          <p:nvPr/>
        </p:nvSpPr>
        <p:spPr>
          <a:xfrm>
            <a:off x="-336531" y="5936979"/>
            <a:ext cx="4776085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000" dirty="0">
                <a:latin typeface="Bahnschrift" panose="020B0502040204020203" pitchFamily="34" charset="0"/>
              </a:rPr>
              <a:t> </a:t>
            </a:r>
            <a:r>
              <a:rPr lang="ru-RU" sz="10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Пример поиска подстроки </a:t>
            </a:r>
            <a:r>
              <a:rPr lang="en-US" sz="1000" dirty="0">
                <a:solidFill>
                  <a:srgbClr val="222222"/>
                </a:solidFill>
                <a:latin typeface="Bahnschrift" panose="020B0502040204020203" pitchFamily="34" charset="0"/>
              </a:rPr>
              <a:t>“XABZ”</a:t>
            </a:r>
            <a:endParaRPr lang="ru-RU" sz="1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561941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Идея – Бесплатные иконки: технологии">
            <a:extLst>
              <a:ext uri="{FF2B5EF4-FFF2-40B4-BE49-F238E27FC236}">
                <a16:creationId xmlns:a16="http://schemas.microsoft.com/office/drawing/2014/main" id="{592F7CAA-7B0B-B778-98BA-83B547129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92754">
            <a:off x="129311" y="150379"/>
            <a:ext cx="3516745" cy="351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FBC72-BBE9-1547-3993-9CA723FD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Основная идея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C24DD-90C2-F3AC-A667-8DFAFCAA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9309" cy="3074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При отсутствии ребра для очередного символа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:</a:t>
            </a:r>
            <a:endParaRPr lang="ru-RU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     	Если текущая позиция </a:t>
            </a:r>
            <a:r>
              <a:rPr lang="ru-RU" sz="1600" b="0" i="0" u="sng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вершина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:</a:t>
            </a:r>
            <a:endParaRPr lang="ru-RU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    		- п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родлеваются листья</a:t>
            </a:r>
            <a:endParaRPr lang="ru-RU" sz="1600" dirty="0">
              <a:solidFill>
                <a:srgbClr val="111111"/>
              </a:solidFill>
              <a:latin typeface="Bahnschrift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    		- 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добавляется новое ребро</a:t>
            </a:r>
            <a:endParaRPr lang="en-US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	Если текущая позиция </a:t>
            </a:r>
            <a:r>
              <a:rPr lang="ru-RU" sz="1600" b="0" i="0" u="sng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внутри ребра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:</a:t>
            </a:r>
            <a:endParaRPr lang="ru-RU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		- ребро делится и добавляется вершина</a:t>
            </a:r>
            <a:endParaRPr lang="en-US" sz="1600" dirty="0">
              <a:solidFill>
                <a:srgbClr val="111111"/>
              </a:solidFill>
              <a:latin typeface="Bahnschrift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600" dirty="0">
                <a:solidFill>
                  <a:srgbClr val="111111"/>
                </a:solidFill>
                <a:latin typeface="Bahnschrift" panose="020B0502040204020203" pitchFamily="34" charset="0"/>
              </a:rPr>
              <a:t>		</a:t>
            </a: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- п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родлеваются листья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новой вершины</a:t>
            </a:r>
            <a:endParaRPr lang="ru-RU" sz="1600" dirty="0">
              <a:solidFill>
                <a:srgbClr val="111111"/>
              </a:solidFill>
              <a:latin typeface="Bahnschrift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		- к новой вершине добавляется новое ребро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Если за один шаг создается более одной вершины, новые вершины соединяются суффиксными ссылками.</a:t>
            </a:r>
            <a:endParaRPr lang="en-US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0E80FD-D8F4-C862-5F04-1716C3F07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A9F03C-96A1-8EE0-99D4-1FE712A9D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4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611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D37884-1062-5685-4366-CA2A876DED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</a:t>
            </a:r>
            <a:r>
              <a:rPr lang="ru-RU" sz="3200" b="1" u="sng" dirty="0">
                <a:latin typeface="Bahnschrift" panose="020B0502040204020203" pitchFamily="34" charset="0"/>
              </a:rPr>
              <a:t>без повторений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AA9F49-BED8-3EFF-F9E3-9E215BF42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705" y="1238940"/>
            <a:ext cx="8193657" cy="36548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Под строкой без повторений, подразумевается такая строка, в которой все символы уникальны. 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C2AD24-31ED-A78D-645F-1776CF5D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2436"/>
            <a:ext cx="3608726" cy="3708106"/>
          </a:xfrm>
          <a:prstGeom prst="rect">
            <a:avLst/>
          </a:prstGeom>
        </p:spPr>
      </p:pic>
      <p:sp>
        <p:nvSpPr>
          <p:cNvPr id="9" name="Нижний колонтитул 5">
            <a:extLst>
              <a:ext uri="{FF2B5EF4-FFF2-40B4-BE49-F238E27FC236}">
                <a16:creationId xmlns:a16="http://schemas.microsoft.com/office/drawing/2014/main" id="{3CB4B154-4751-59F6-7AFC-44580EA94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5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13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D005CFD-13DA-3A27-B3E8-6B058F656E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AC3E6A-4937-810A-DFDD-629E1A3883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113472"/>
            <a:ext cx="3725174" cy="34591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без повторений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7" name="Нижний колонтитул 5">
            <a:extLst>
              <a:ext uri="{FF2B5EF4-FFF2-40B4-BE49-F238E27FC236}">
                <a16:creationId xmlns:a16="http://schemas.microsoft.com/office/drawing/2014/main" id="{21E99483-73B8-4059-C0CA-D42ACA67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6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24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E3FE5-CC3B-E4EA-2F87-F645B10E36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B1219-3BDF-11AC-7FE4-895DD2B8A7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157" y="2107931"/>
            <a:ext cx="3346149" cy="32059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без повторений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EA228613-43D9-B6C6-8D22-C845E0A12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7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09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208D2A-0E6F-4541-811F-B12C18156A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E38BDE-8070-2A17-8689-8A9F37C3D4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810" y="2090679"/>
            <a:ext cx="3511518" cy="336984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без повторений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7F8E6EA0-9768-D0AE-EA53-2A77C7A7A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8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72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AF9DA8-DD3A-940B-ED84-601E15EEB9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699" y="2165231"/>
            <a:ext cx="3275353" cy="330391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без повторений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5EA9EDD2-EA3C-12A4-9539-56CF58F94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386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FC625017A40DD04C963A03282D858C8A" ma:contentTypeVersion="11" ma:contentTypeDescription="Создание документа." ma:contentTypeScope="" ma:versionID="ea5e9ad1629de3728a26e469591e0f03">
  <xsd:schema xmlns:xsd="http://www.w3.org/2001/XMLSchema" xmlns:xs="http://www.w3.org/2001/XMLSchema" xmlns:p="http://schemas.microsoft.com/office/2006/metadata/properties" xmlns:ns3="40492ed7-8b75-4292-83d0-0489cf065c04" xmlns:ns4="10e42065-86bc-4637-9de6-15d2857279a6" targetNamespace="http://schemas.microsoft.com/office/2006/metadata/properties" ma:root="true" ma:fieldsID="bf595936684a4555394343773b12d717" ns3:_="" ns4:_="">
    <xsd:import namespace="40492ed7-8b75-4292-83d0-0489cf065c04"/>
    <xsd:import namespace="10e42065-86bc-4637-9de6-15d2857279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ingHintHash" minOccurs="0"/>
                <xsd:element ref="ns4:SharedWithUsers" minOccurs="0"/>
                <xsd:element ref="ns4:SharedWithDetail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492ed7-8b75-4292-83d0-0489cf065c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e42065-86bc-4637-9de6-15d2857279a6" elementFormDefault="qualified">
    <xsd:import namespace="http://schemas.microsoft.com/office/2006/documentManagement/types"/>
    <xsd:import namespace="http://schemas.microsoft.com/office/infopath/2007/PartnerControls"/>
    <xsd:element name="SharingHintHash" ma:index="12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  <xsd:element name="SharedWithUsers" ma:index="13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7E438A-CF3C-489C-BAA6-2CD839552C0F}">
  <ds:schemaRefs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10e42065-86bc-4637-9de6-15d2857279a6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40492ed7-8b75-4292-83d0-0489cf065c04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EEBD763-6581-40B2-ADB9-04CA25677E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492ed7-8b75-4292-83d0-0489cf065c04"/>
    <ds:schemaRef ds:uri="10e42065-86bc-4637-9de6-15d2857279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10BAE31-DBB6-4FE0-BD47-157D5F9504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298</TotalTime>
  <Words>537</Words>
  <Application>Microsoft Office PowerPoint</Application>
  <PresentationFormat>Широкоэкранный</PresentationFormat>
  <Paragraphs>110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7" baseType="lpstr">
      <vt:lpstr>-apple-system</vt:lpstr>
      <vt:lpstr>Arial</vt:lpstr>
      <vt:lpstr>Bahnschrift</vt:lpstr>
      <vt:lpstr>Calibri</vt:lpstr>
      <vt:lpstr>Calibri Light</vt:lpstr>
      <vt:lpstr>Тема Office</vt:lpstr>
      <vt:lpstr>Алгоритм Укконена</vt:lpstr>
      <vt:lpstr>Об алгоритме</vt:lpstr>
      <vt:lpstr>Применение алгоритма</vt:lpstr>
      <vt:lpstr>Основная идея</vt:lpstr>
      <vt:lpstr>Построение дерева для строки без повторений</vt:lpstr>
      <vt:lpstr>Построение дерева для строки без повторений</vt:lpstr>
      <vt:lpstr>Построение дерева для строки без повторений</vt:lpstr>
      <vt:lpstr>Построение дерева для строки без повторений</vt:lpstr>
      <vt:lpstr>Построение дерева для строки без повторений</vt:lpstr>
      <vt:lpstr>Построение дерева для строки без повторений</vt:lpstr>
      <vt:lpstr>Построение дерева для строки с повторениями</vt:lpstr>
      <vt:lpstr>Построение дерева для строки с повторениями</vt:lpstr>
      <vt:lpstr>Построение дерева для строки с повторениями</vt:lpstr>
      <vt:lpstr>Построение дерева для строки с повторениями</vt:lpstr>
      <vt:lpstr>Построение дерева для строки с повторениями</vt:lpstr>
      <vt:lpstr>Построение дерева для строки с повторениями</vt:lpstr>
      <vt:lpstr>Построение дерева для строки с повторениями</vt:lpstr>
      <vt:lpstr>Тестирование</vt:lpstr>
      <vt:lpstr>Анализ времени работы построения дерева</vt:lpstr>
      <vt:lpstr>Заключение</vt:lpstr>
      <vt:lpstr>Источники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 Укконена</dc:title>
  <dc:creator>Берегалов Артём Сергеевич</dc:creator>
  <cp:lastModifiedBy>Берегалов Артём Сергеевич</cp:lastModifiedBy>
  <cp:revision>4</cp:revision>
  <dcterms:created xsi:type="dcterms:W3CDTF">2023-01-13T13:22:59Z</dcterms:created>
  <dcterms:modified xsi:type="dcterms:W3CDTF">2023-01-26T12:33:57Z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0x010100FC625017A40DD04C963A03282D858C8A</vt:lpwstr>
  </property>
</Properties>
</file>